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1" r:id="rId5"/>
    <p:sldId id="272" r:id="rId6"/>
    <p:sldId id="262" r:id="rId7"/>
    <p:sldId id="263" r:id="rId8"/>
    <p:sldId id="261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FF0000"/>
                </a:solidFill>
              </a:rPr>
              <a:t>Образование педагогов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4A-4555-85F5-D945DC8CCF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СПО</c:v>
                </c:pt>
                <c:pt idx="1">
                  <c:v>ВПО</c:v>
                </c:pt>
                <c:pt idx="2">
                  <c:v>среднее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A-4555-85F5-D945DC8CCF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СПО</c:v>
                </c:pt>
                <c:pt idx="1">
                  <c:v>ВПО</c:v>
                </c:pt>
                <c:pt idx="2">
                  <c:v>среднее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A-4555-85F5-D945DC8CC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331240"/>
        <c:axId val="579333592"/>
      </c:barChart>
      <c:catAx>
        <c:axId val="57933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333592"/>
        <c:crosses val="autoZero"/>
        <c:auto val="1"/>
        <c:lblAlgn val="ctr"/>
        <c:lblOffset val="100"/>
        <c:noMultiLvlLbl val="0"/>
      </c:catAx>
      <c:valAx>
        <c:axId val="57933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33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rgbClr val="FF0000"/>
                </a:solidFill>
              </a:rPr>
              <a:t>Квалификация педагогов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КК</c:v>
                </c:pt>
                <c:pt idx="1">
                  <c:v>Первая КК</c:v>
                </c:pt>
                <c:pt idx="2">
                  <c:v>СЗД</c:v>
                </c:pt>
                <c:pt idx="3">
                  <c:v>Не аттестовано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8-4EAE-9AFF-3D0D5ED723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КК</c:v>
                </c:pt>
                <c:pt idx="1">
                  <c:v>Первая КК</c:v>
                </c:pt>
                <c:pt idx="2">
                  <c:v>СЗД</c:v>
                </c:pt>
                <c:pt idx="3">
                  <c:v>Не аттестовано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8-4EAE-9AFF-3D0D5ED72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350056"/>
        <c:axId val="579344960"/>
      </c:barChart>
      <c:catAx>
        <c:axId val="579350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344960"/>
        <c:crosses val="autoZero"/>
        <c:auto val="1"/>
        <c:lblAlgn val="ctr"/>
        <c:lblOffset val="100"/>
        <c:noMultiLvlLbl val="0"/>
      </c:catAx>
      <c:valAx>
        <c:axId val="57934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35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FF0000"/>
                </a:solidFill>
              </a:rPr>
              <a:t>Трансляция</a:t>
            </a:r>
            <a:r>
              <a:rPr lang="ru-RU" sz="3200" baseline="0" dirty="0">
                <a:solidFill>
                  <a:srgbClr val="FF0000"/>
                </a:solidFill>
              </a:rPr>
              <a:t> педагогического опыта </a:t>
            </a:r>
            <a:endParaRPr lang="ru-RU" sz="3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0380601406918736"/>
          <c:y val="3.6162149512335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Семинары ДОУ</c:v>
                </c:pt>
                <c:pt idx="1">
                  <c:v>Пед.совет ДОУ</c:v>
                </c:pt>
                <c:pt idx="2">
                  <c:v>Педагогические чтения </c:v>
                </c:pt>
                <c:pt idx="3">
                  <c:v>ГМО </c:v>
                </c:pt>
                <c:pt idx="4">
                  <c:v>Вебинары</c:v>
                </c:pt>
                <c:pt idx="5">
                  <c:v>Публикация статей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0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0-4BC9-A893-D93670E1EA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Семинары ДОУ</c:v>
                </c:pt>
                <c:pt idx="1">
                  <c:v>Пед.совет ДОУ</c:v>
                </c:pt>
                <c:pt idx="2">
                  <c:v>Педагогические чтения </c:v>
                </c:pt>
                <c:pt idx="3">
                  <c:v>ГМО </c:v>
                </c:pt>
                <c:pt idx="4">
                  <c:v>Вебинары</c:v>
                </c:pt>
                <c:pt idx="5">
                  <c:v>Публикация статей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8</c:v>
                </c:pt>
                <c:pt idx="2">
                  <c:v>3</c:v>
                </c:pt>
                <c:pt idx="3">
                  <c:v>10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0-4BC9-A893-D93670E1E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342760"/>
        <c:axId val="567337272"/>
      </c:barChart>
      <c:catAx>
        <c:axId val="56734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337272"/>
        <c:crosses val="autoZero"/>
        <c:auto val="1"/>
        <c:lblAlgn val="ctr"/>
        <c:lblOffset val="100"/>
        <c:noMultiLvlLbl val="0"/>
      </c:catAx>
      <c:valAx>
        <c:axId val="56733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34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2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4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2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4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7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6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3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3A02-15CD-40A0-A584-0855B19BA34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909C-482D-417C-968F-5106FB4C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497" y="15500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Развитие инженерного мышления детей дошкольного возраста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8270" y="5043948"/>
            <a:ext cx="3868994" cy="80378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Шилкова</a:t>
            </a:r>
            <a:r>
              <a:rPr lang="ru-RU" dirty="0" smtClean="0"/>
              <a:t> О.Н., </a:t>
            </a:r>
            <a:r>
              <a:rPr lang="ru-RU" dirty="0" err="1" smtClean="0"/>
              <a:t>ст.воспитатель</a:t>
            </a:r>
            <a:r>
              <a:rPr lang="ru-RU" dirty="0" smtClean="0"/>
              <a:t> 1 </a:t>
            </a:r>
            <a:r>
              <a:rPr lang="ru-RU" dirty="0" err="1" smtClean="0"/>
              <a:t>квал.кат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1499" y="257175"/>
            <a:ext cx="10725765" cy="1135063"/>
          </a:xfrm>
          <a:prstGeom prst="rect">
            <a:avLst/>
          </a:prstGeom>
          <a:solidFill>
            <a:schemeClr val="bg1">
              <a:alpha val="74117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Полевского городского округа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32 общеразвивающего вида»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329"/>
          <a:stretch/>
        </p:blipFill>
        <p:spPr>
          <a:xfrm>
            <a:off x="238701" y="3937665"/>
            <a:ext cx="5886796" cy="29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2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-4762"/>
            <a:ext cx="12183545" cy="68627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29" y="205275"/>
            <a:ext cx="11798710" cy="1386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РАЗВИТИЕ ТВОРЧЕСКОЙ ОДАРЕННОСТИ ДОШКОЛЬНИКОВ В ПРОЦЕССЕ САМОСТОЯТЕЛЬНОЙ ДЕЯТЕЛЬНОСТИ </a:t>
            </a:r>
            <a:endParaRPr lang="ru-RU" sz="36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4" y="1591623"/>
            <a:ext cx="8819536" cy="49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" y="0"/>
            <a:ext cx="12183545" cy="686276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05" y="1306477"/>
            <a:ext cx="7300640" cy="5475480"/>
          </a:xfrm>
        </p:spPr>
      </p:pic>
      <p:sp>
        <p:nvSpPr>
          <p:cNvPr id="11" name="Прямоугольник 10"/>
          <p:cNvSpPr/>
          <p:nvPr/>
        </p:nvSpPr>
        <p:spPr>
          <a:xfrm>
            <a:off x="2138436" y="106148"/>
            <a:ext cx="7923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РАЗВИТИЕ КРЕАТИВНОСТИ </a:t>
            </a:r>
          </a:p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 ПРОЦЕССЕ ЭКСПЕРИМЕНТИРОВАНИЯ</a:t>
            </a:r>
            <a:endParaRPr lang="ru-RU" sz="3600" b="1" cap="none" spc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80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" y="0"/>
            <a:ext cx="12183545" cy="6862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465" y="182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57" y="1690688"/>
            <a:ext cx="8569086" cy="4820111"/>
          </a:xfrm>
        </p:spPr>
      </p:pic>
      <p:sp>
        <p:nvSpPr>
          <p:cNvPr id="7" name="Прямоугольник 6"/>
          <p:cNvSpPr/>
          <p:nvPr/>
        </p:nvSpPr>
        <p:spPr>
          <a:xfrm>
            <a:off x="2009015" y="306735"/>
            <a:ext cx="8173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РАЗВИТИЕ ВООБРАЖЕНИЯ ДОШКОЛЬНИКОВ </a:t>
            </a:r>
          </a:p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 ПРОЦЕССЕ РЕЧЕВОГО РАЗВИТИЯ </a:t>
            </a:r>
            <a:r>
              <a:rPr lang="ru-RU" sz="32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200" b="1" cap="none" spc="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293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" y="0"/>
            <a:ext cx="12183545" cy="68627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9213"/>
            <a:ext cx="10515600" cy="583775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/>
          <a:stretch/>
        </p:blipFill>
        <p:spPr>
          <a:xfrm>
            <a:off x="2241755" y="1282969"/>
            <a:ext cx="7831394" cy="55750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0829" y="77878"/>
            <a:ext cx="9910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ФОРМИРОВАНИЕ У ДОШКОЛЬНИКОВ НАВЫКОВ </a:t>
            </a:r>
          </a:p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НАЧАЛЬНОГО ПРОГРАММИРОВАНИЯ 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038" y="1825625"/>
            <a:ext cx="8406581" cy="2908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Мы </a:t>
            </a:r>
            <a:r>
              <a:rPr lang="ru-RU" sz="32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создаем условия для реализации программы «Уральская инженерная школа», направленную и на формирование у детей интереса к науке и техническому творчеству, начиная с детского сада на раннюю профориентацию. </a:t>
            </a:r>
          </a:p>
        </p:txBody>
      </p:sp>
    </p:spTree>
    <p:extLst>
      <p:ext uri="{BB962C8B-B14F-4D97-AF65-F5344CB8AC3E}">
        <p14:creationId xmlns:p14="http://schemas.microsoft.com/office/powerpoint/2010/main" val="329132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" y="0"/>
            <a:ext cx="12183545" cy="6862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263076"/>
            <a:ext cx="10515600" cy="86460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br>
              <a:rPr lang="ru-RU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Уральская инженерная школа</a:t>
            </a:r>
            <a:r>
              <a:rPr lang="ru-RU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r="15032"/>
          <a:stretch/>
        </p:blipFill>
        <p:spPr>
          <a:xfrm>
            <a:off x="233515" y="2264912"/>
            <a:ext cx="4981701" cy="395797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77" y="1791380"/>
            <a:ext cx="6603589" cy="4952692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2" y="141905"/>
            <a:ext cx="1578077" cy="14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Базовая площадка </a:t>
            </a:r>
            <a:r>
              <a:rPr lang="ru-RU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УрГПУ</a:t>
            </a:r>
            <a:endParaRPr lang="ru-RU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78" y="1574902"/>
            <a:ext cx="6861643" cy="49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5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277077"/>
              </p:ext>
            </p:extLst>
          </p:nvPr>
        </p:nvGraphicFramePr>
        <p:xfrm>
          <a:off x="838200" y="516194"/>
          <a:ext cx="5341374" cy="566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86233516"/>
              </p:ext>
            </p:extLst>
          </p:nvPr>
        </p:nvGraphicFramePr>
        <p:xfrm>
          <a:off x="6179574" y="516195"/>
          <a:ext cx="5633883" cy="566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302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4689266"/>
              </p:ext>
            </p:extLst>
          </p:nvPr>
        </p:nvGraphicFramePr>
        <p:xfrm>
          <a:off x="741106" y="333018"/>
          <a:ext cx="10709787" cy="56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30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" y="0"/>
            <a:ext cx="12183545" cy="6862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93" y="120409"/>
            <a:ext cx="11163987" cy="1325563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</a:rPr>
              <a:t>«</a:t>
            </a:r>
            <a:r>
              <a:rPr lang="ru-RU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АКАДЕМИЯ ДЕТСТВА» И «ДЕТИ БУДУЩЕГО»</a:t>
            </a:r>
            <a:endParaRPr lang="ru-RU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904567" y="1816559"/>
            <a:ext cx="3325761" cy="15400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Ритмическая </a:t>
            </a:r>
            <a:r>
              <a:rPr lang="ru-RU" sz="2400" dirty="0" smtClean="0">
                <a:solidFill>
                  <a:srgbClr val="FF0000"/>
                </a:solidFill>
              </a:rPr>
              <a:t>мозаика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9115729" y="4768033"/>
            <a:ext cx="2890684" cy="194678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</a:rPr>
              <a:t>Мастерилки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993194" y="2967062"/>
            <a:ext cx="3986980" cy="194678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Раз </a:t>
            </a:r>
            <a:r>
              <a:rPr lang="ru-RU" sz="2400" dirty="0">
                <a:solidFill>
                  <a:srgbClr val="FF0000"/>
                </a:solidFill>
              </a:rPr>
              <a:t>ступенька-два ступенька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4447867" y="1547862"/>
            <a:ext cx="3601065" cy="128546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Математическая смекалка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8904341" y="1418070"/>
            <a:ext cx="2636272" cy="13298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Фантазеры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83125" y="3703122"/>
            <a:ext cx="2770239" cy="105720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Детский </a:t>
            </a:r>
            <a:r>
              <a:rPr lang="ru-RU" sz="2400" dirty="0">
                <a:solidFill>
                  <a:srgbClr val="0070C0"/>
                </a:solidFill>
              </a:rPr>
              <a:t>фитнес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3633630" y="3216787"/>
            <a:ext cx="2857497" cy="15435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Театральная </a:t>
            </a:r>
            <a:r>
              <a:rPr lang="ru-RU" sz="2400" dirty="0">
                <a:solidFill>
                  <a:srgbClr val="00B050"/>
                </a:solidFill>
              </a:rPr>
              <a:t>студия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5062378" y="4768033"/>
            <a:ext cx="3311015" cy="194678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Музыкальный </a:t>
            </a:r>
            <a:r>
              <a:rPr lang="ru-RU" sz="2400" dirty="0">
                <a:solidFill>
                  <a:srgbClr val="0070C0"/>
                </a:solidFill>
              </a:rPr>
              <a:t>английский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1568244" y="5282261"/>
            <a:ext cx="2434716" cy="13787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Изостудия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9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72" y="1733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Победители конкурса </a:t>
            </a:r>
            <a:r>
              <a:rPr lang="ru-RU" sz="40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Министерства общего и профессионального образования </a:t>
            </a:r>
            <a:r>
              <a:rPr lang="ru-RU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СО</a:t>
            </a:r>
            <a:endParaRPr lang="ru-RU" sz="40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1866" y="483717"/>
            <a:ext cx="5143029" cy="70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0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7309" y="15864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ИНЖЕНЕРНОЕ МЫШЛЕНИЕ</a:t>
            </a:r>
            <a:endParaRPr lang="ru-RU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282381" cy="44862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особый вид мышления, формирующийся и проявляющийся при решении инженерных задач. Мышление является высшим познавательным процессом. Оно представляет собой порождение нового знания, активную форму творческого отображения и преобразования человеком действительности.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09" y="1066308"/>
            <a:ext cx="6017342" cy="5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6"/>
            <a:ext cx="12191999" cy="6839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18" y="412963"/>
            <a:ext cx="9321981" cy="5243614"/>
          </a:xfrm>
          <a:prstGeom prst="rect">
            <a:avLst/>
          </a:prstGeom>
        </p:spPr>
      </p:pic>
      <p:pic>
        <p:nvPicPr>
          <p:cNvPr id="5" name="Picture 4" descr="http://www.sitech.co.nz/images/1987-Bee%20Bot%20with%20docking%20sta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5"/>
          <a:stretch>
            <a:fillRect/>
          </a:stretch>
        </p:blipFill>
        <p:spPr bwMode="auto">
          <a:xfrm>
            <a:off x="115963" y="2560418"/>
            <a:ext cx="5386074" cy="429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52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168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Развитие инженерного мышления детей дошкольного возраста</vt:lpstr>
      <vt:lpstr>Программа   «Уральская инженерная школа»</vt:lpstr>
      <vt:lpstr>Базовая площадка УрГПУ</vt:lpstr>
      <vt:lpstr>Презентация PowerPoint</vt:lpstr>
      <vt:lpstr>Презентация PowerPoint</vt:lpstr>
      <vt:lpstr>«АКАДЕМИЯ ДЕТСТВА» И «ДЕТИ БУДУЩЕГО»</vt:lpstr>
      <vt:lpstr>Победители конкурса Министерства общего и профессионального образования СО</vt:lpstr>
      <vt:lpstr>ИНЖЕНЕРНОЕ МЫШЛЕНИЕ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инженерного мышления детей дошкольного возраста</dc:title>
  <dc:creator>User1</dc:creator>
  <cp:lastModifiedBy>User1</cp:lastModifiedBy>
  <cp:revision>12</cp:revision>
  <dcterms:created xsi:type="dcterms:W3CDTF">2019-08-19T05:23:19Z</dcterms:created>
  <dcterms:modified xsi:type="dcterms:W3CDTF">2019-08-26T03:19:34Z</dcterms:modified>
</cp:coreProperties>
</file>