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6" r:id="rId9"/>
    <p:sldId id="263" r:id="rId10"/>
    <p:sldId id="264" r:id="rId11"/>
    <p:sldId id="265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9999FF"/>
    <a:srgbClr val="FFFF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137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F:\&#1053;&#1086;&#1074;&#1072;&#1103;%20&#1087;&#1072;&#1087;&#1082;&#1072;%20(2)\&#1089;&#1077;&#1084;&#1080;&#1085;&#1072;&#1088;\&#1089;&#1077;&#1084;&#1080;&#1085;&#1072;&#1088;%20&#1086;&#1082;&#1090;&#1103;&#1073;&#1088;&#1100;\&#1051;&#1080;&#1089;&#1090;%20Microsoft%20Office%20Excel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F:\&#1053;&#1086;&#1074;&#1072;&#1103;%20&#1087;&#1072;&#1087;&#1082;&#1072;%20(2)\&#1089;&#1077;&#1084;&#1080;&#1085;&#1072;&#1088;\&#1089;&#1077;&#1084;&#1080;&#1085;&#1072;&#1088;%20&#1086;&#1082;&#1090;&#1103;&#1073;&#1088;&#1100;\&#1051;&#1080;&#1089;&#1090;%20Microsoft%20Office%20Excel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F:\&#1053;&#1086;&#1074;&#1072;&#1103;%20&#1087;&#1072;&#1087;&#1082;&#1072;%20(2)\&#1089;&#1077;&#1084;&#1080;&#1085;&#1072;&#1088;\&#1089;&#1077;&#1084;&#1080;&#1085;&#1072;&#1088;%20&#1086;&#1082;&#1090;&#1103;&#1073;&#1088;&#1100;\&#1051;&#1080;&#1089;&#1090;%20Microsoft%20Office%20Excel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F:\&#1053;&#1086;&#1074;&#1072;&#1103;%20&#1087;&#1072;&#1087;&#1082;&#1072;%20(2)\&#1089;&#1077;&#1084;&#1080;&#1085;&#1072;&#1088;\&#1089;&#1077;&#1084;&#1080;&#1085;&#1072;&#1088;%20&#1086;&#1082;&#1090;&#1103;&#1073;&#1088;&#1100;\&#1051;&#1080;&#1089;&#1090;%20Microsoft%20Office%20Excel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Лист6!$B$7</c:f>
              <c:strCache>
                <c:ptCount val="1"/>
                <c:pt idx="0">
                  <c:v>средняя</c:v>
                </c:pt>
              </c:strCache>
            </c:strRef>
          </c:tx>
          <c:dLbls>
            <c:showVal val="1"/>
          </c:dLbls>
          <c:cat>
            <c:multiLvlStrRef>
              <c:f>Лист6!$E$3:$F$4</c:f>
              <c:multiLvlStrCache>
                <c:ptCount val="2"/>
                <c:lvl>
                  <c:pt idx="0">
                    <c:v>сентябрь</c:v>
                  </c:pt>
                  <c:pt idx="1">
                    <c:v>май</c:v>
                  </c:pt>
                </c:lvl>
                <c:lvl>
                  <c:pt idx="0">
                    <c:v>2011г</c:v>
                  </c:pt>
                  <c:pt idx="1">
                    <c:v>2012г</c:v>
                  </c:pt>
                </c:lvl>
              </c:multiLvlStrCache>
            </c:multiLvlStrRef>
          </c:cat>
          <c:val>
            <c:numRef>
              <c:f>Лист6!$E$7:$F$7</c:f>
              <c:numCache>
                <c:formatCode>General</c:formatCode>
                <c:ptCount val="2"/>
                <c:pt idx="0">
                  <c:v>11</c:v>
                </c:pt>
                <c:pt idx="1">
                  <c:v>8</c:v>
                </c:pt>
              </c:numCache>
            </c:numRef>
          </c:val>
        </c:ser>
        <c:ser>
          <c:idx val="1"/>
          <c:order val="1"/>
          <c:tx>
            <c:strRef>
              <c:f>Лист6!$B$8</c:f>
              <c:strCache>
                <c:ptCount val="1"/>
                <c:pt idx="0">
                  <c:v>низкая</c:v>
                </c:pt>
              </c:strCache>
            </c:strRef>
          </c:tx>
          <c:dLbls>
            <c:showVal val="1"/>
          </c:dLbls>
          <c:cat>
            <c:multiLvlStrRef>
              <c:f>Лист6!$E$3:$F$4</c:f>
              <c:multiLvlStrCache>
                <c:ptCount val="2"/>
                <c:lvl>
                  <c:pt idx="0">
                    <c:v>сентябрь</c:v>
                  </c:pt>
                  <c:pt idx="1">
                    <c:v>май</c:v>
                  </c:pt>
                </c:lvl>
                <c:lvl>
                  <c:pt idx="0">
                    <c:v>2011г</c:v>
                  </c:pt>
                  <c:pt idx="1">
                    <c:v>2012г</c:v>
                  </c:pt>
                </c:lvl>
              </c:multiLvlStrCache>
            </c:multiLvlStrRef>
          </c:cat>
          <c:val>
            <c:numRef>
              <c:f>Лист6!$E$8:$F$8</c:f>
              <c:numCache>
                <c:formatCode>General</c:formatCode>
                <c:ptCount val="2"/>
                <c:pt idx="0">
                  <c:v>2</c:v>
                </c:pt>
                <c:pt idx="1">
                  <c:v>6</c:v>
                </c:pt>
              </c:numCache>
            </c:numRef>
          </c:val>
        </c:ser>
        <c:ser>
          <c:idx val="2"/>
          <c:order val="2"/>
          <c:tx>
            <c:strRef>
              <c:f>Лист6!$B$6</c:f>
              <c:strCache>
                <c:ptCount val="1"/>
                <c:pt idx="0">
                  <c:v>высокая- </c:v>
                </c:pt>
              </c:strCache>
            </c:strRef>
          </c:tx>
          <c:dLbls>
            <c:showVal val="1"/>
          </c:dLbls>
          <c:cat>
            <c:multiLvlStrRef>
              <c:f>Лист6!$E$3:$F$4</c:f>
              <c:multiLvlStrCache>
                <c:ptCount val="2"/>
                <c:lvl>
                  <c:pt idx="0">
                    <c:v>сентябрь</c:v>
                  </c:pt>
                  <c:pt idx="1">
                    <c:v>май</c:v>
                  </c:pt>
                </c:lvl>
                <c:lvl>
                  <c:pt idx="0">
                    <c:v>2011г</c:v>
                  </c:pt>
                  <c:pt idx="1">
                    <c:v>2012г</c:v>
                  </c:pt>
                </c:lvl>
              </c:multiLvlStrCache>
            </c:multiLvlStrRef>
          </c:cat>
          <c:val>
            <c:numRef>
              <c:f>Лист6!$E$6:$F$6</c:f>
              <c:numCache>
                <c:formatCode>General</c:formatCode>
                <c:ptCount val="2"/>
                <c:pt idx="0">
                  <c:v>8</c:v>
                </c:pt>
                <c:pt idx="1">
                  <c:v>6</c:v>
                </c:pt>
              </c:numCache>
            </c:numRef>
          </c:val>
        </c:ser>
        <c:shape val="cone"/>
        <c:axId val="44553344"/>
        <c:axId val="44554880"/>
        <c:axId val="0"/>
      </c:bar3DChart>
      <c:catAx>
        <c:axId val="44553344"/>
        <c:scaling>
          <c:orientation val="minMax"/>
        </c:scaling>
        <c:axPos val="b"/>
        <c:tickLblPos val="nextTo"/>
        <c:crossAx val="44554880"/>
        <c:crosses val="autoZero"/>
        <c:auto val="1"/>
        <c:lblAlgn val="ctr"/>
        <c:lblOffset val="100"/>
      </c:catAx>
      <c:valAx>
        <c:axId val="44554880"/>
        <c:scaling>
          <c:orientation val="minMax"/>
        </c:scaling>
        <c:axPos val="l"/>
        <c:majorGridlines/>
        <c:numFmt formatCode="General" sourceLinked="1"/>
        <c:tickLblPos val="nextTo"/>
        <c:crossAx val="44553344"/>
        <c:crosses val="autoZero"/>
        <c:crossBetween val="between"/>
      </c:valAx>
    </c:plotArea>
    <c:legend>
      <c:legendPos val="r"/>
      <c:layout/>
    </c:legend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Лист6!$B$9</c:f>
              <c:strCache>
                <c:ptCount val="1"/>
                <c:pt idx="0">
                  <c:v>низкая</c:v>
                </c:pt>
              </c:strCache>
            </c:strRef>
          </c:tx>
          <c:dLbls>
            <c:showVal val="1"/>
          </c:dLbls>
          <c:cat>
            <c:multiLvlStrRef>
              <c:f>Лист6!$E$3:$F$4</c:f>
              <c:multiLvlStrCache>
                <c:ptCount val="2"/>
                <c:lvl>
                  <c:pt idx="0">
                    <c:v>сентябрь</c:v>
                  </c:pt>
                  <c:pt idx="1">
                    <c:v>май</c:v>
                  </c:pt>
                </c:lvl>
                <c:lvl>
                  <c:pt idx="0">
                    <c:v>2011г</c:v>
                  </c:pt>
                  <c:pt idx="1">
                    <c:v>2012г</c:v>
                  </c:pt>
                </c:lvl>
              </c:multiLvlStrCache>
            </c:multiLvlStrRef>
          </c:cat>
          <c:val>
            <c:numRef>
              <c:f>Лист6!$E$9:$F$9</c:f>
              <c:numCache>
                <c:formatCode>General</c:formatCode>
                <c:ptCount val="2"/>
                <c:pt idx="0">
                  <c:v>12</c:v>
                </c:pt>
                <c:pt idx="1">
                  <c:v>9</c:v>
                </c:pt>
              </c:numCache>
            </c:numRef>
          </c:val>
        </c:ser>
        <c:ser>
          <c:idx val="1"/>
          <c:order val="1"/>
          <c:tx>
            <c:strRef>
              <c:f>Лист6!$B$10</c:f>
              <c:strCache>
                <c:ptCount val="1"/>
                <c:pt idx="0">
                  <c:v>высокая</c:v>
                </c:pt>
              </c:strCache>
            </c:strRef>
          </c:tx>
          <c:dLbls>
            <c:showVal val="1"/>
          </c:dLbls>
          <c:cat>
            <c:multiLvlStrRef>
              <c:f>Лист6!$E$3:$F$4</c:f>
              <c:multiLvlStrCache>
                <c:ptCount val="2"/>
                <c:lvl>
                  <c:pt idx="0">
                    <c:v>сентябрь</c:v>
                  </c:pt>
                  <c:pt idx="1">
                    <c:v>май</c:v>
                  </c:pt>
                </c:lvl>
                <c:lvl>
                  <c:pt idx="0">
                    <c:v>2011г</c:v>
                  </c:pt>
                  <c:pt idx="1">
                    <c:v>2012г</c:v>
                  </c:pt>
                </c:lvl>
              </c:multiLvlStrCache>
            </c:multiLvlStrRef>
          </c:cat>
          <c:val>
            <c:numRef>
              <c:f>Лист6!$E$10:$F$10</c:f>
              <c:numCache>
                <c:formatCode>General</c:formatCode>
                <c:ptCount val="2"/>
                <c:pt idx="0">
                  <c:v>8</c:v>
                </c:pt>
                <c:pt idx="1">
                  <c:v>12</c:v>
                </c:pt>
              </c:numCache>
            </c:numRef>
          </c:val>
        </c:ser>
        <c:shape val="pyramid"/>
        <c:axId val="45046784"/>
        <c:axId val="45048576"/>
        <c:axId val="0"/>
      </c:bar3DChart>
      <c:catAx>
        <c:axId val="45046784"/>
        <c:scaling>
          <c:orientation val="minMax"/>
        </c:scaling>
        <c:axPos val="b"/>
        <c:tickLblPos val="nextTo"/>
        <c:crossAx val="45048576"/>
        <c:crosses val="autoZero"/>
        <c:auto val="1"/>
        <c:lblAlgn val="ctr"/>
        <c:lblOffset val="100"/>
      </c:catAx>
      <c:valAx>
        <c:axId val="45048576"/>
        <c:scaling>
          <c:orientation val="minMax"/>
        </c:scaling>
        <c:axPos val="l"/>
        <c:majorGridlines/>
        <c:numFmt formatCode="General" sourceLinked="1"/>
        <c:tickLblPos val="nextTo"/>
        <c:crossAx val="45046784"/>
        <c:crosses val="autoZero"/>
        <c:crossBetween val="between"/>
      </c:valAx>
    </c:plotArea>
    <c:legend>
      <c:legendPos val="r"/>
      <c:layout/>
    </c:legend>
    <c:plotVisOnly val="1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AngAx val="1"/>
    </c:view3D>
    <c:plotArea>
      <c:layout/>
      <c:bar3DChart>
        <c:barDir val="bar"/>
        <c:grouping val="clustered"/>
        <c:ser>
          <c:idx val="0"/>
          <c:order val="0"/>
          <c:tx>
            <c:strRef>
              <c:f>Лист6!$B$11</c:f>
              <c:strCache>
                <c:ptCount val="1"/>
                <c:pt idx="0">
                  <c:v>удовлетворительное</c:v>
                </c:pt>
              </c:strCache>
            </c:strRef>
          </c:tx>
          <c:dLbls>
            <c:showVal val="1"/>
          </c:dLbls>
          <c:cat>
            <c:multiLvlStrRef>
              <c:f>Лист6!$E$3:$F$4</c:f>
              <c:multiLvlStrCache>
                <c:ptCount val="2"/>
                <c:lvl>
                  <c:pt idx="0">
                    <c:v>сентябрь</c:v>
                  </c:pt>
                  <c:pt idx="1">
                    <c:v>май</c:v>
                  </c:pt>
                </c:lvl>
                <c:lvl>
                  <c:pt idx="0">
                    <c:v>2011г</c:v>
                  </c:pt>
                  <c:pt idx="1">
                    <c:v>2012г</c:v>
                  </c:pt>
                </c:lvl>
              </c:multiLvlStrCache>
            </c:multiLvlStrRef>
          </c:cat>
          <c:val>
            <c:numRef>
              <c:f>Лист6!$E$11:$F$11</c:f>
              <c:numCache>
                <c:formatCode>General</c:formatCode>
                <c:ptCount val="2"/>
                <c:pt idx="0">
                  <c:v>7</c:v>
                </c:pt>
                <c:pt idx="1">
                  <c:v>8</c:v>
                </c:pt>
              </c:numCache>
            </c:numRef>
          </c:val>
        </c:ser>
        <c:ser>
          <c:idx val="1"/>
          <c:order val="1"/>
          <c:tx>
            <c:strRef>
              <c:f>Лист6!$B$12</c:f>
              <c:strCache>
                <c:ptCount val="1"/>
                <c:pt idx="0">
                  <c:v>хорошее</c:v>
                </c:pt>
              </c:strCache>
            </c:strRef>
          </c:tx>
          <c:dLbls>
            <c:showVal val="1"/>
          </c:dLbls>
          <c:cat>
            <c:multiLvlStrRef>
              <c:f>Лист6!$E$3:$F$4</c:f>
              <c:multiLvlStrCache>
                <c:ptCount val="2"/>
                <c:lvl>
                  <c:pt idx="0">
                    <c:v>сентябрь</c:v>
                  </c:pt>
                  <c:pt idx="1">
                    <c:v>май</c:v>
                  </c:pt>
                </c:lvl>
                <c:lvl>
                  <c:pt idx="0">
                    <c:v>2011г</c:v>
                  </c:pt>
                  <c:pt idx="1">
                    <c:v>2012г</c:v>
                  </c:pt>
                </c:lvl>
              </c:multiLvlStrCache>
            </c:multiLvlStrRef>
          </c:cat>
          <c:val>
            <c:numRef>
              <c:f>Лист6!$E$12:$F$12</c:f>
              <c:numCache>
                <c:formatCode>General</c:formatCode>
                <c:ptCount val="2"/>
                <c:pt idx="0">
                  <c:v>6</c:v>
                </c:pt>
                <c:pt idx="1">
                  <c:v>10</c:v>
                </c:pt>
              </c:numCache>
            </c:numRef>
          </c:val>
        </c:ser>
        <c:ser>
          <c:idx val="2"/>
          <c:order val="2"/>
          <c:tx>
            <c:strRef>
              <c:f>Лист6!$B$13</c:f>
              <c:strCache>
                <c:ptCount val="1"/>
                <c:pt idx="0">
                  <c:v>отличное</c:v>
                </c:pt>
              </c:strCache>
            </c:strRef>
          </c:tx>
          <c:dLbls>
            <c:showVal val="1"/>
          </c:dLbls>
          <c:cat>
            <c:multiLvlStrRef>
              <c:f>Лист6!$E$3:$F$4</c:f>
              <c:multiLvlStrCache>
                <c:ptCount val="2"/>
                <c:lvl>
                  <c:pt idx="0">
                    <c:v>сентябрь</c:v>
                  </c:pt>
                  <c:pt idx="1">
                    <c:v>май</c:v>
                  </c:pt>
                </c:lvl>
                <c:lvl>
                  <c:pt idx="0">
                    <c:v>2011г</c:v>
                  </c:pt>
                  <c:pt idx="1">
                    <c:v>2012г</c:v>
                  </c:pt>
                </c:lvl>
              </c:multiLvlStrCache>
            </c:multiLvlStrRef>
          </c:cat>
          <c:val>
            <c:numRef>
              <c:f>Лист6!$E$13:$F$13</c:f>
              <c:numCache>
                <c:formatCode>General</c:formatCode>
                <c:ptCount val="2"/>
                <c:pt idx="0">
                  <c:v>7</c:v>
                </c:pt>
                <c:pt idx="1">
                  <c:v>6</c:v>
                </c:pt>
              </c:numCache>
            </c:numRef>
          </c:val>
        </c:ser>
        <c:shape val="box"/>
        <c:axId val="45084032"/>
        <c:axId val="45290624"/>
        <c:axId val="0"/>
      </c:bar3DChart>
      <c:catAx>
        <c:axId val="45084032"/>
        <c:scaling>
          <c:orientation val="minMax"/>
        </c:scaling>
        <c:axPos val="l"/>
        <c:tickLblPos val="nextTo"/>
        <c:crossAx val="45290624"/>
        <c:crosses val="autoZero"/>
        <c:auto val="1"/>
        <c:lblAlgn val="ctr"/>
        <c:lblOffset val="100"/>
      </c:catAx>
      <c:valAx>
        <c:axId val="45290624"/>
        <c:scaling>
          <c:orientation val="minMax"/>
        </c:scaling>
        <c:axPos val="b"/>
        <c:majorGridlines/>
        <c:numFmt formatCode="General" sourceLinked="1"/>
        <c:tickLblPos val="nextTo"/>
        <c:crossAx val="45084032"/>
        <c:crosses val="autoZero"/>
        <c:crossBetween val="between"/>
      </c:valAx>
    </c:plotArea>
    <c:legend>
      <c:legendPos val="r"/>
      <c:layout/>
    </c:legend>
    <c:plotVisOnly val="1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/>
      <c:barChart>
        <c:barDir val="col"/>
        <c:grouping val="clustered"/>
        <c:ser>
          <c:idx val="0"/>
          <c:order val="0"/>
          <c:tx>
            <c:strRef>
              <c:f>Лист6!$B$14</c:f>
              <c:strCache>
                <c:ptCount val="1"/>
                <c:pt idx="0">
                  <c:v>низкая</c:v>
                </c:pt>
              </c:strCache>
            </c:strRef>
          </c:tx>
          <c:dLbls>
            <c:showVal val="1"/>
          </c:dLbls>
          <c:cat>
            <c:multiLvlStrRef>
              <c:f>Лист6!$E$3:$F$4</c:f>
              <c:multiLvlStrCache>
                <c:ptCount val="2"/>
                <c:lvl>
                  <c:pt idx="0">
                    <c:v>сентябрь</c:v>
                  </c:pt>
                  <c:pt idx="1">
                    <c:v>май</c:v>
                  </c:pt>
                </c:lvl>
                <c:lvl>
                  <c:pt idx="0">
                    <c:v>2011г</c:v>
                  </c:pt>
                  <c:pt idx="1">
                    <c:v>2012г</c:v>
                  </c:pt>
                </c:lvl>
              </c:multiLvlStrCache>
            </c:multiLvlStrRef>
          </c:cat>
          <c:val>
            <c:numRef>
              <c:f>Лист6!$E$14:$F$14</c:f>
              <c:numCache>
                <c:formatCode>General</c:formatCode>
                <c:ptCount val="2"/>
                <c:pt idx="0">
                  <c:v>16</c:v>
                </c:pt>
                <c:pt idx="1">
                  <c:v>18</c:v>
                </c:pt>
              </c:numCache>
            </c:numRef>
          </c:val>
        </c:ser>
        <c:ser>
          <c:idx val="1"/>
          <c:order val="1"/>
          <c:tx>
            <c:strRef>
              <c:f>Лист6!$B$15</c:f>
              <c:strCache>
                <c:ptCount val="1"/>
                <c:pt idx="0">
                  <c:v>высока</c:v>
                </c:pt>
              </c:strCache>
            </c:strRef>
          </c:tx>
          <c:dLbls>
            <c:showVal val="1"/>
          </c:dLbls>
          <c:cat>
            <c:multiLvlStrRef>
              <c:f>Лист6!$E$3:$F$4</c:f>
              <c:multiLvlStrCache>
                <c:ptCount val="2"/>
                <c:lvl>
                  <c:pt idx="0">
                    <c:v>сентябрь</c:v>
                  </c:pt>
                  <c:pt idx="1">
                    <c:v>май</c:v>
                  </c:pt>
                </c:lvl>
                <c:lvl>
                  <c:pt idx="0">
                    <c:v>2011г</c:v>
                  </c:pt>
                  <c:pt idx="1">
                    <c:v>2012г</c:v>
                  </c:pt>
                </c:lvl>
              </c:multiLvlStrCache>
            </c:multiLvlStrRef>
          </c:cat>
          <c:val>
            <c:numRef>
              <c:f>Лист6!$E$15:$F$15</c:f>
              <c:numCache>
                <c:formatCode>General</c:formatCode>
                <c:ptCount val="2"/>
                <c:pt idx="0">
                  <c:v>4</c:v>
                </c:pt>
                <c:pt idx="1">
                  <c:v>2</c:v>
                </c:pt>
              </c:numCache>
            </c:numRef>
          </c:val>
        </c:ser>
        <c:axId val="45332736"/>
        <c:axId val="45342720"/>
      </c:barChart>
      <c:catAx>
        <c:axId val="45332736"/>
        <c:scaling>
          <c:orientation val="minMax"/>
        </c:scaling>
        <c:axPos val="b"/>
        <c:tickLblPos val="nextTo"/>
        <c:crossAx val="45342720"/>
        <c:crosses val="autoZero"/>
        <c:auto val="1"/>
        <c:lblAlgn val="ctr"/>
        <c:lblOffset val="100"/>
      </c:catAx>
      <c:valAx>
        <c:axId val="45342720"/>
        <c:scaling>
          <c:orientation val="minMax"/>
        </c:scaling>
        <c:axPos val="l"/>
        <c:majorGridlines/>
        <c:numFmt formatCode="General" sourceLinked="1"/>
        <c:tickLblPos val="nextTo"/>
        <c:crossAx val="45332736"/>
        <c:crosses val="autoZero"/>
        <c:crossBetween val="between"/>
      </c:valAx>
    </c:plotArea>
    <c:legend>
      <c:legendPos val="r"/>
      <c:layout/>
    </c:legend>
    <c:plotVisOnly val="1"/>
  </c:chart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569083F9-DC32-4A5C-BDCA-964092C9AFD6}" type="datetimeFigureOut">
              <a:rPr lang="ru-RU"/>
              <a:pPr>
                <a:defRPr/>
              </a:pPr>
              <a:t>28.11.2012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E216B399-3A53-4600-AFB5-60A684E20F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512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02466BA-0C4F-4F87-A21D-3649E174DAEC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B282DC-EE4C-4A34-9DD5-9A61494E71F9}" type="datetime1">
              <a:rPr lang="ru-RU"/>
              <a:pPr>
                <a:defRPr/>
              </a:pPr>
              <a:t>28.11.2012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479E9E-40BC-4B6F-9F20-CBADFF0D60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FF182F-A7AC-4714-B967-55CB51144CBD}" type="datetime1">
              <a:rPr lang="ru-RU"/>
              <a:pPr>
                <a:defRPr/>
              </a:pPr>
              <a:t>28.11.2012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EF774E-7BE7-4B18-AF73-0BA4F58B45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27760C-1BD1-41DE-B6CA-99451B08D6E2}" type="datetime1">
              <a:rPr lang="ru-RU"/>
              <a:pPr>
                <a:defRPr/>
              </a:pPr>
              <a:t>28.11.2012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C8923F-F82B-4EC0-AD19-3BFD1B0E90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7AD0DA-2985-488F-80C5-2798E164CE7E}" type="datetime1">
              <a:rPr lang="ru-RU"/>
              <a:pPr>
                <a:defRPr/>
              </a:pPr>
              <a:t>28.11.2012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0F0C5E-1952-4078-BAEC-3D0C2273C3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39B30F-1D14-4D98-94C4-85BD4EDE00A9}" type="datetime1">
              <a:rPr lang="ru-RU"/>
              <a:pPr>
                <a:defRPr/>
              </a:pPr>
              <a:t>28.11.2012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0820DD-0C98-44B2-8D01-B6C976AA02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37A4D1-1EBB-40F7-A3D9-FBA239B0B0AB}" type="datetime1">
              <a:rPr lang="ru-RU"/>
              <a:pPr>
                <a:defRPr/>
              </a:pPr>
              <a:t>28.11.2012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0660C7-4238-4F18-995A-1228253D1B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CFFD3F-2834-4E7C-8E3D-2CC1EB8D70AC}" type="datetime1">
              <a:rPr lang="ru-RU"/>
              <a:pPr>
                <a:defRPr/>
              </a:pPr>
              <a:t>28.11.2012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EF871E-09F3-4C49-A173-7B0BBDFF92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5A1863-DE24-4FE2-9CDB-C03C2124CCE7}" type="datetime1">
              <a:rPr lang="ru-RU"/>
              <a:pPr>
                <a:defRPr/>
              </a:pPr>
              <a:t>28.11.2012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45C2E5-2502-4C25-AA5E-512455BFF1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70D330-EA2A-4436-A3EA-397686042738}" type="datetime1">
              <a:rPr lang="ru-RU"/>
              <a:pPr>
                <a:defRPr/>
              </a:pPr>
              <a:t>28.11.2012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A07F43-0804-45A0-A454-88859F65B2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F30D83-3C7E-4BD7-A173-323DCE8AC418}" type="datetime1">
              <a:rPr lang="ru-RU"/>
              <a:pPr>
                <a:defRPr/>
              </a:pPr>
              <a:t>28.11.2012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4BA62D-3B57-4566-A078-CF90923118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4907CD-4CF7-4FBC-9B8D-00CB46C5E061}" type="datetime1">
              <a:rPr lang="ru-RU"/>
              <a:pPr>
                <a:defRPr/>
              </a:pPr>
              <a:t>28.11.2012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21F1AF-123B-40B8-BFA5-A742B32075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04682AE-222F-498F-9069-BFAD8455E8C3}" type="datetime1">
              <a:rPr lang="ru-RU"/>
              <a:pPr>
                <a:defRPr/>
              </a:pPr>
              <a:t>28.11.2012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99281EF-3C52-453C-AF4F-6A8B5DF12B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gif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:\Documents and Settings\Aida\Рабочий стол\НОвая ГРАФИКА сборник\КАРТИНКИ СБОРНИК_ школьные\__Flo20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14750" y="5715000"/>
            <a:ext cx="500063" cy="53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 descr="H:\Documents and Settings\Aida\Рабочий стол\НОвая ГРАФИКА сборник\КАРТИНКИ СБОРНИК_ школьные\__Flo20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00500" y="6000750"/>
            <a:ext cx="409575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6" descr="H:\Documents and Settings\Aida\Рабочий стол\НОвая ГРАФИКА сборник\КАРТИНКИ СБОРНИК_ школьные\__Flo15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072438" y="4929188"/>
            <a:ext cx="74295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7" descr="H:\Documents and Settings\Aida\Рабочий стол\НОвая ГРАФИКА сборник\КАРТИНКИ СБОРНИК_ школьные\__Flo15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86000" y="5929313"/>
            <a:ext cx="514350" cy="325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8" descr="H:\Documents and Settings\Aida\Рабочий стол\НОвая ГРАФИКА сборник\КАРТИНКИ СБОРНИК_ школьные\__Flo15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H="1">
            <a:off x="500063" y="5357813"/>
            <a:ext cx="771525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9" descr="H:\Documents and Settings\Aida\Рабочий стол\НОвая ГРАФИКА сборник\КАРТИНКИ СБОРНИК_ школьные\__SUN2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214313"/>
            <a:ext cx="5715000" cy="124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75" y="500063"/>
            <a:ext cx="7772400" cy="1470025"/>
          </a:xfrm>
          <a:solidFill>
            <a:schemeClr val="lt1">
              <a:alpha val="85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</a:br>
            <a:r>
              <a:rPr lang="ru-RU" b="1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«</a:t>
            </a:r>
            <a:r>
              <a:rPr lang="ru-RU" b="1" dirty="0" err="1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Арт</a:t>
            </a:r>
            <a:r>
              <a:rPr lang="en-US" b="1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-</a:t>
            </a:r>
            <a:r>
              <a:rPr lang="ru-RU" b="1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терапия» </a:t>
            </a:r>
            <a:r>
              <a:rPr lang="en-US" b="1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- </a:t>
            </a:r>
            <a:r>
              <a:rPr lang="ru-RU" b="1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 как средство оздоровления ребенка.</a:t>
            </a:r>
            <a:r>
              <a:rPr lang="ru-RU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/>
            </a:r>
            <a:br>
              <a:rPr lang="ru-RU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</a:br>
            <a:endParaRPr lang="ru-RU" b="1" dirty="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143000"/>
          </a:xfrm>
        </p:spPr>
        <p:txBody>
          <a:bodyPr/>
          <a:lstStyle/>
          <a:p>
            <a:pPr algn="l"/>
            <a:r>
              <a:rPr lang="ru-RU" dirty="0" smtClean="0"/>
              <a:t>Результаты работы:</a:t>
            </a:r>
            <a:br>
              <a:rPr lang="ru-RU" dirty="0" smtClean="0"/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Показатели тревожности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07AD0DA-2985-488F-80C5-2798E164CE7E}" type="datetime1">
              <a:rPr lang="ru-RU" smtClean="0"/>
              <a:pPr>
                <a:defRPr/>
              </a:pPr>
              <a:t>28.11.2012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0F0C5E-1952-4078-BAEC-3D0C2273C373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Самооценка: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07AD0DA-2985-488F-80C5-2798E164CE7E}" type="datetime1">
              <a:rPr lang="ru-RU" smtClean="0"/>
              <a:pPr>
                <a:defRPr/>
              </a:pPr>
              <a:t>28.11.2012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0F0C5E-1952-4078-BAEC-3D0C2273C373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Показатели общения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07AD0DA-2985-488F-80C5-2798E164CE7E}" type="datetime1">
              <a:rPr lang="ru-RU" smtClean="0"/>
              <a:pPr>
                <a:defRPr/>
              </a:pPr>
              <a:t>28.11.2012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0F0C5E-1952-4078-BAEC-3D0C2273C373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Агрессивность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07AD0DA-2985-488F-80C5-2798E164CE7E}" type="datetime1">
              <a:rPr lang="ru-RU" smtClean="0"/>
              <a:pPr>
                <a:defRPr/>
              </a:pPr>
              <a:t>28.11.2012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0F0C5E-1952-4078-BAEC-3D0C2273C373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>
                <a:solidFill>
                  <a:srgbClr val="FF0000"/>
                </a:solidFill>
              </a:rPr>
              <a:t>«</a:t>
            </a:r>
            <a:r>
              <a:rPr lang="ru-RU" sz="3200" dirty="0" err="1" smtClean="0">
                <a:solidFill>
                  <a:srgbClr val="FF0000"/>
                </a:solidFill>
              </a:rPr>
              <a:t>Арт-терапия</a:t>
            </a:r>
            <a:r>
              <a:rPr lang="ru-RU" sz="3200" dirty="0" smtClean="0">
                <a:solidFill>
                  <a:srgbClr val="FF0000"/>
                </a:solidFill>
              </a:rPr>
              <a:t>»</a:t>
            </a:r>
            <a:endParaRPr lang="ru-RU" sz="3200" dirty="0"/>
          </a:p>
        </p:txBody>
      </p:sp>
      <p:sp>
        <p:nvSpPr>
          <p:cNvPr id="3075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 </a:t>
            </a:r>
          </a:p>
          <a:p>
            <a:endParaRPr lang="ru-RU" dirty="0" smtClean="0"/>
          </a:p>
        </p:txBody>
      </p:sp>
      <p:sp>
        <p:nvSpPr>
          <p:cNvPr id="9" name="Текст 8"/>
          <p:cNvSpPr>
            <a:spLocks noGrp="1"/>
          </p:cNvSpPr>
          <p:nvPr>
            <p:ph type="body" sz="half" idx="2"/>
          </p:nvPr>
        </p:nvSpPr>
        <p:spPr>
          <a:xfrm>
            <a:off x="457201" y="1412776"/>
            <a:ext cx="2818656" cy="4713387"/>
          </a:xfrm>
        </p:spPr>
        <p:txBody>
          <a:bodyPr/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научно-педагогической интерпретации понимается как забота об 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эмоциональном самочувствии и психологическом здоровье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ребенка средствами художественной деятельности</a:t>
            </a: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880F0D4-BF18-41F7-B973-EC1CDF52E64C}" type="datetime1">
              <a:rPr lang="ru-RU" smtClean="0"/>
              <a:pPr>
                <a:defRPr/>
              </a:pPr>
              <a:t>28.11.2012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19F0C3-8CC4-489C-B5A7-790BA9BC8327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  <p:pic>
        <p:nvPicPr>
          <p:cNvPr id="7" name="Picture 2" descr="C:\Users\Сотрудники\Desktop\эко\STA7248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1412776"/>
            <a:ext cx="5544616" cy="41584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B70D330-EA2A-4436-A3EA-397686042738}" type="datetime1">
              <a:rPr lang="ru-RU" smtClean="0"/>
              <a:pPr>
                <a:defRPr/>
              </a:pPr>
              <a:t>28.11.2012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http://aida.ucoz.ru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A07F43-0804-45A0-A454-88859F65B206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683568" y="548680"/>
            <a:ext cx="792088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Основными 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задачами педагогического направления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«арт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терапии»: </a:t>
            </a:r>
          </a:p>
          <a:p>
            <a:pPr marL="742950" indent="-742950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развитие</a:t>
            </a:r>
          </a:p>
          <a:p>
            <a:pPr marL="742950" indent="-742950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2. 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коррекция</a:t>
            </a: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pPr marL="742950" indent="-742950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3.  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воспитание </a:t>
            </a: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pPr marL="742950" indent="-742950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4. 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социализация</a:t>
            </a: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3600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  <a:p>
            <a:r>
              <a:rPr lang="ru-RU" dirty="0"/>
              <a:t> </a:t>
            </a:r>
          </a:p>
          <a:p>
            <a:endParaRPr lang="ru-RU" dirty="0"/>
          </a:p>
        </p:txBody>
      </p:sp>
      <p:pic>
        <p:nvPicPr>
          <p:cNvPr id="2050" name="Picture 2" descr="C:\Users\Сотрудники\Desktop\эко\STA7249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1844824"/>
            <a:ext cx="3456384" cy="46085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Используя формы и методы «арт-терапии» необходимо соблюдать следующие условия: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Blip>
                <a:blip r:embed="rId2"/>
              </a:buBlip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Должно быть творчество, которое несло бы для ребенка радость.</a:t>
            </a:r>
          </a:p>
          <a:p>
            <a:pPr>
              <a:buBlip>
                <a:blip r:embed="rId2"/>
              </a:buBlip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Не должно быть принуждаю.</a:t>
            </a:r>
          </a:p>
          <a:p>
            <a:pPr>
              <a:buBlip>
                <a:blip r:embed="rId2"/>
              </a:buBlip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У взрослого должно быть хорошее настроение, когда предлагает вместе порисовать, лепить, почитать.</a:t>
            </a:r>
          </a:p>
          <a:p>
            <a:pPr>
              <a:buBlip>
                <a:blip r:embed="rId2"/>
              </a:buBlip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Уметь вовремя закончить работу, если видите, что ребенку надоело.</a:t>
            </a:r>
          </a:p>
          <a:p>
            <a:pPr>
              <a:buBlip>
                <a:blip r:embed="rId2"/>
              </a:buBlip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Стараться поддерживать любое, даже самое слабое стремление к творчеству ребенка и если оно возникло, обставляйте его как очень важное и радостное дело.</a:t>
            </a:r>
          </a:p>
          <a:p>
            <a:pPr>
              <a:buBlip>
                <a:blip r:embed="rId2"/>
              </a:buBlip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Надо стремиться к тому, чтобы инициатива творчества исходила от самого ребенка.</a:t>
            </a:r>
          </a:p>
          <a:p>
            <a:pPr>
              <a:buBlip>
                <a:blip r:embed="rId2"/>
              </a:buBlip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Не только сами радуйтесь “произведению” ребенка, но расскажите о творческой удаче родителям, вывесите удачные работы на видном месте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B70D330-EA2A-4436-A3EA-397686042738}" type="datetime1">
              <a:rPr lang="ru-RU" smtClean="0"/>
              <a:pPr>
                <a:defRPr/>
              </a:pPr>
              <a:t>28.11.2012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http://aida.ucoz.ru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A07F43-0804-45A0-A454-88859F65B206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В нашем детском саду «арт-терапия» включает в себя: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А) </a:t>
            </a:r>
            <a:r>
              <a:rPr lang="ru-RU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изотерапию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(лечебное воздействие средствами искусства: рисованием, лепкой, декоративно-прикладным искусством и др.)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Б) </a:t>
            </a:r>
            <a:r>
              <a:rPr lang="ru-RU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музыкотерапию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(лечебное воздействие через восприятие музыки).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В) </a:t>
            </a:r>
            <a:r>
              <a:rPr lang="ru-RU" sz="2800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сказкотерапию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(лечебное воздействие чтением, театрализацией).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Г) </a:t>
            </a:r>
            <a:r>
              <a:rPr lang="ru-RU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игротерапия</a:t>
            </a:r>
            <a:endParaRPr lang="ru-RU" sz="28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Д) </a:t>
            </a:r>
            <a:r>
              <a:rPr lang="ru-RU" sz="2800" dirty="0" err="1" smtClean="0">
                <a:solidFill>
                  <a:schemeClr val="tx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цветотерапия</a:t>
            </a:r>
            <a:endParaRPr lang="ru-RU" sz="2800" dirty="0" smtClean="0">
              <a:solidFill>
                <a:schemeClr val="tx1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07AD0DA-2985-488F-80C5-2798E164CE7E}" type="datetime1">
              <a:rPr lang="ru-RU" smtClean="0"/>
              <a:pPr>
                <a:defRPr/>
              </a:pPr>
              <a:t>28.11.2012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0F0C5E-1952-4078-BAEC-3D0C2273C373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err="1" smtClean="0"/>
              <a:t>Сказкотерапия</a:t>
            </a:r>
            <a:r>
              <a:rPr lang="ru-RU" sz="2800" dirty="0" smtClean="0"/>
              <a:t> </a:t>
            </a:r>
            <a:br>
              <a:rPr lang="ru-RU" sz="2800" dirty="0" smtClean="0"/>
            </a:br>
            <a:endParaRPr lang="ru-RU" sz="2800" dirty="0"/>
          </a:p>
        </p:txBody>
      </p:sp>
      <p:pic>
        <p:nvPicPr>
          <p:cNvPr id="3074" name="Picture 2" descr="C:\Users\Сотрудники\Pictures\дс\2011-2012\театр (3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575050" y="1282700"/>
            <a:ext cx="5111750" cy="3833813"/>
          </a:xfrm>
          <a:prstGeom prst="rect">
            <a:avLst/>
          </a:prstGeom>
          <a:noFill/>
        </p:spPr>
      </p:pic>
      <p:sp>
        <p:nvSpPr>
          <p:cNvPr id="9" name="Текст 8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sz="2000" dirty="0" smtClean="0"/>
              <a:t>– это воспитание и лечение сказкой. </a:t>
            </a:r>
            <a:endParaRPr lang="en-US" sz="2000" dirty="0" smtClean="0"/>
          </a:p>
          <a:p>
            <a:r>
              <a:rPr lang="ru-RU" sz="2000" dirty="0" smtClean="0"/>
              <a:t>Сказка не только учит детей переживать, радоваться, сочувствовать, грустить, но и побуждать их к речевому контакту. Сказка содержит многогранный материал, в основе </a:t>
            </a:r>
            <a:r>
              <a:rPr lang="ru-RU" sz="2000" dirty="0" err="1" smtClean="0"/>
              <a:t>сказкотерапии</a:t>
            </a:r>
            <a:r>
              <a:rPr lang="ru-RU" sz="2000" dirty="0" smtClean="0"/>
              <a:t> лежит идея о том, что каждая сказочная ситуация несет в себе скрытый смысл решения сложных ситуаций.</a:t>
            </a:r>
            <a:endParaRPr lang="ru-RU" sz="200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07AD0DA-2985-488F-80C5-2798E164CE7E}" type="datetime1">
              <a:rPr lang="ru-RU" smtClean="0"/>
              <a:pPr>
                <a:defRPr/>
              </a:pPr>
              <a:t>28.11.2012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http://aida.ucoz.ru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0F0C5E-1952-4078-BAEC-3D0C2273C373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sz="2800" dirty="0" smtClean="0"/>
              <a:t>При работе со сказкой используются следующие приемы:</a:t>
            </a:r>
            <a:br>
              <a:rPr lang="ru-RU" sz="2800" dirty="0" smtClean="0"/>
            </a:br>
            <a:endParaRPr lang="ru-RU" sz="2800" dirty="0"/>
          </a:p>
        </p:txBody>
      </p:sp>
      <p:pic>
        <p:nvPicPr>
          <p:cNvPr id="8" name="Picture 3" descr="C:\Users\Сотрудники\Pictures\дс\2011-2012\театр (6)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076056" y="836712"/>
            <a:ext cx="3600400" cy="2700300"/>
          </a:xfrm>
          <a:prstGeom prst="rect">
            <a:avLst/>
          </a:prstGeom>
          <a:noFill/>
        </p:spPr>
      </p:pic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539552" y="1556792"/>
            <a:ext cx="4038600" cy="4525963"/>
          </a:xfrm>
        </p:spPr>
        <p:txBody>
          <a:bodyPr/>
          <a:lstStyle/>
          <a:p>
            <a:pPr>
              <a:buNone/>
            </a:pPr>
            <a:r>
              <a:rPr lang="ru-RU" sz="2000" dirty="0" smtClean="0"/>
              <a:t>1. Анализ сказок</a:t>
            </a:r>
          </a:p>
          <a:p>
            <a:pPr>
              <a:buNone/>
            </a:pPr>
            <a:r>
              <a:rPr lang="ru-RU" sz="2000" dirty="0" smtClean="0"/>
              <a:t>2. Прием-рассказывание сказок</a:t>
            </a:r>
          </a:p>
          <a:p>
            <a:pPr>
              <a:buNone/>
            </a:pPr>
            <a:r>
              <a:rPr lang="ru-RU" sz="2000" dirty="0" smtClean="0"/>
              <a:t>3. Переписывание и дописывание авторских и народных сказок</a:t>
            </a:r>
            <a:endParaRPr lang="en-US" sz="2000" dirty="0" smtClean="0"/>
          </a:p>
          <a:p>
            <a:pPr>
              <a:buNone/>
            </a:pPr>
            <a:r>
              <a:rPr lang="en-US" sz="2000" dirty="0" smtClean="0"/>
              <a:t>4</a:t>
            </a:r>
            <a:r>
              <a:rPr lang="ru-RU" sz="2000" dirty="0" smtClean="0"/>
              <a:t>.</a:t>
            </a:r>
            <a:r>
              <a:rPr lang="en-US" sz="2000" dirty="0" smtClean="0"/>
              <a:t> </a:t>
            </a:r>
            <a:r>
              <a:rPr lang="ru-RU" sz="2000" dirty="0" smtClean="0"/>
              <a:t>Рассказывание сказок с помощью кукол</a:t>
            </a:r>
          </a:p>
          <a:p>
            <a:pPr>
              <a:buNone/>
            </a:pPr>
            <a:r>
              <a:rPr lang="ru-RU" sz="2000" dirty="0" smtClean="0"/>
              <a:t>5. Сочинение сказок</a:t>
            </a:r>
            <a:endParaRPr lang="ru-RU" sz="2000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9F30D83-3C7E-4BD7-A173-323DCE8AC418}" type="datetime1">
              <a:rPr lang="ru-RU" smtClean="0"/>
              <a:pPr>
                <a:defRPr/>
              </a:pPr>
              <a:t>28.11.2012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http://aida.ucoz.ru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4BA62D-3B57-4566-A078-CF9092311898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  <p:pic>
        <p:nvPicPr>
          <p:cNvPr id="13" name="Picture 3" descr="C:\Users\Сотрудники\Pictures\дс\2011-2012\театр (5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3537012"/>
            <a:ext cx="3528392" cy="2646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C37A4D1-1EBB-40F7-A3D9-FBA239B0B0AB}" type="datetime1">
              <a:rPr lang="ru-RU" smtClean="0"/>
              <a:pPr>
                <a:defRPr/>
              </a:pPr>
              <a:t>28.11.2012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http://aida.ucoz.ru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0660C7-4238-4F18-995A-1228253D1B7C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/>
              <a:t>Театральная зона «Бабушкина избушка»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pic>
        <p:nvPicPr>
          <p:cNvPr id="8" name="Рисунок 3" descr="E:\эко\STA72500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2120" y="1052736"/>
            <a:ext cx="2686050" cy="3582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2" descr="E:\эко\STA7249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340768"/>
            <a:ext cx="3124200" cy="3543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43808" y="3861048"/>
            <a:ext cx="3578025" cy="2620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18258"/>
          </a:xfrm>
        </p:spPr>
        <p:txBody>
          <a:bodyPr/>
          <a:lstStyle/>
          <a:p>
            <a:pPr algn="l"/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По всей территории детского сада можно встретить сказочных персонажей: пчелы с </a:t>
            </a:r>
            <a:r>
              <a:rPr lang="ru-RU" sz="2400" dirty="0" smtClean="0"/>
              <a:t>ульем </a:t>
            </a:r>
            <a:r>
              <a:rPr lang="ru-RU" sz="2400" dirty="0" smtClean="0"/>
              <a:t>, мишка, белка, сказочница- сова, ежик – без головы без ножек…оленей из сказки «Серебренное копытце». Дети легко участвовали в конкурсах и вспоминали в каких произведениях встречаются данные персонажи.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4800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9F30D83-3C7E-4BD7-A173-323DCE8AC418}" type="datetime1">
              <a:rPr lang="ru-RU" smtClean="0"/>
              <a:pPr>
                <a:defRPr/>
              </a:pPr>
              <a:t>28.11.2012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http://aida.ucoz.ru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4BA62D-3B57-4566-A078-CF9092311898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  <p:pic>
        <p:nvPicPr>
          <p:cNvPr id="13" name="Рисунок 5" descr="E:\DCIM\100NCD50\DSC_790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20679275">
            <a:off x="621347" y="2592930"/>
            <a:ext cx="3221182" cy="2140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4" descr="E:\DCIM\100NCD50\DSC_789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2420888"/>
            <a:ext cx="3309938" cy="220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6" descr="E:\DCIM\100NCD50\DSC_791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116260">
            <a:off x="2806981" y="3608065"/>
            <a:ext cx="3387725" cy="2033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3" descr="E:\DCIM\100NCD50\DSC_791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0400029">
            <a:off x="751992" y="4513526"/>
            <a:ext cx="2936875" cy="218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Рисунок 7" descr="E:\DCIM\100NCD50\DSC_788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6234249">
            <a:off x="5844530" y="4475167"/>
            <a:ext cx="2867525" cy="2047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арттерапия">
  <a:themeElements>
    <a:clrScheme name="Другая 49">
      <a:dk1>
        <a:srgbClr val="8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арттерапия</Template>
  <TotalTime>199</TotalTime>
  <Words>350</Words>
  <Application>Microsoft Office PowerPoint</Application>
  <PresentationFormat>Экран (4:3)</PresentationFormat>
  <Paragraphs>81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арттерапия</vt:lpstr>
      <vt:lpstr> «Арт-терапия» -  как средство оздоровления ребенка. </vt:lpstr>
      <vt:lpstr>«Арт-терапия»</vt:lpstr>
      <vt:lpstr>Слайд 3</vt:lpstr>
      <vt:lpstr> Используя формы и методы «арт-терапии» необходимо соблюдать следующие условия: </vt:lpstr>
      <vt:lpstr> В нашем детском саду «арт-терапия» включает в себя:  </vt:lpstr>
      <vt:lpstr>Сказкотерапия  </vt:lpstr>
      <vt:lpstr>При работе со сказкой используются следующие приемы: </vt:lpstr>
      <vt:lpstr> Театральная зона «Бабушкина избушка» </vt:lpstr>
      <vt:lpstr>  По всей территории детского сада можно встретить сказочных персонажей: пчелы с ульем , мишка, белка, сказочница- сова, ежик – без головы без ножек…оленей из сказки «Серебренное копытце». Дети легко участвовали в конкурсах и вспоминали в каких произведениях встречаются данные персонажи. </vt:lpstr>
      <vt:lpstr>Результаты работы: Показатели тревожности</vt:lpstr>
      <vt:lpstr>Самооценка:</vt:lpstr>
      <vt:lpstr>Показатели общения</vt:lpstr>
      <vt:lpstr>Агрессивность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«Арт-терапия» -  как средство оздоровления ребенка.</dc:title>
  <dc:creator>Сотрудники</dc:creator>
  <dc:description>http://aida.ucoz.ru</dc:description>
  <cp:lastModifiedBy>Your User Name</cp:lastModifiedBy>
  <cp:revision>23</cp:revision>
  <dcterms:created xsi:type="dcterms:W3CDTF">2012-11-23T06:17:37Z</dcterms:created>
  <dcterms:modified xsi:type="dcterms:W3CDTF">2012-11-28T11:09:03Z</dcterms:modified>
  <cp:category>шаблоны к Powerpoint</cp:category>
</cp:coreProperties>
</file>